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1" autoAdjust="0"/>
    <p:restoredTop sz="94660"/>
  </p:normalViewPr>
  <p:slideViewPr>
    <p:cSldViewPr snapToGrid="0">
      <p:cViewPr varScale="1">
        <p:scale>
          <a:sx n="117" d="100"/>
          <a:sy n="117" d="100"/>
        </p:scale>
        <p:origin x="3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290192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pPr/>
              <a:t>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500809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pPr/>
              <a:t>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2BD96E-3838-45D2-9031-D3AF67C920A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73308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488590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2BD96E-3838-45D2-9031-D3AF67C920A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93509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079862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905360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225972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930315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t>2/11/2022</a:t>
            </a:fld>
            <a:endParaRPr lang="en-US" dirty="0"/>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99951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743F4-8769-40B4-85DF-6CB8DE9F66AA}"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151353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743F4-8769-40B4-85DF-6CB8DE9F66AA}" type="datetimeFigureOut">
              <a:rPr lang="en-US" smtClean="0"/>
              <a:t>2/11/2022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88520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743F4-8769-40B4-85DF-6CB8DE9F66AA}" type="datetimeFigureOut">
              <a:rPr lang="en-US" smtClean="0"/>
              <a:t>2/11/2022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324657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743F4-8769-40B4-85DF-6CB8DE9F66AA}" type="datetimeFigureOut">
              <a:rPr lang="en-US" smtClean="0"/>
              <a:t>2/11/2022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212687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513882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858969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EC743F4-8769-40B4-85DF-6CB8DE9F66AA}" type="datetimeFigureOut">
              <a:rPr lang="en-US" smtClean="0"/>
              <a:pPr/>
              <a:t>2/11/2022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6597233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DFE99DC6-90ED-440F-B700-CC261B7727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 name="Title 1">
            <a:extLst>
              <a:ext uri="{FF2B5EF4-FFF2-40B4-BE49-F238E27FC236}">
                <a16:creationId xmlns:a16="http://schemas.microsoft.com/office/drawing/2014/main" id="{1620BA97-88B2-4E68-B1A3-52B737ED6BFB}"/>
              </a:ext>
            </a:extLst>
          </p:cNvPr>
          <p:cNvSpPr>
            <a:spLocks noGrp="1"/>
          </p:cNvSpPr>
          <p:nvPr>
            <p:ph type="ctrTitle"/>
          </p:nvPr>
        </p:nvSpPr>
        <p:spPr>
          <a:xfrm>
            <a:off x="7106396" y="395289"/>
            <a:ext cx="4075200" cy="2226688"/>
          </a:xfrm>
        </p:spPr>
        <p:txBody>
          <a:bodyPr>
            <a:normAutofit fontScale="90000"/>
          </a:bodyPr>
          <a:lstStyle/>
          <a:p>
            <a:r>
              <a:rPr lang="en-US" dirty="0">
                <a:solidFill>
                  <a:srgbClr val="FFFFFF"/>
                </a:solidFill>
              </a:rPr>
              <a:t>Big Mountain Resort	</a:t>
            </a:r>
          </a:p>
        </p:txBody>
      </p:sp>
      <p:sp>
        <p:nvSpPr>
          <p:cNvPr id="3" name="Subtitle 2">
            <a:extLst>
              <a:ext uri="{FF2B5EF4-FFF2-40B4-BE49-F238E27FC236}">
                <a16:creationId xmlns:a16="http://schemas.microsoft.com/office/drawing/2014/main" id="{E2983005-7A19-45E4-9AD7-544573F94425}"/>
              </a:ext>
            </a:extLst>
          </p:cNvPr>
          <p:cNvSpPr>
            <a:spLocks noGrp="1"/>
          </p:cNvSpPr>
          <p:nvPr>
            <p:ph type="subTitle" idx="1"/>
          </p:nvPr>
        </p:nvSpPr>
        <p:spPr>
          <a:xfrm>
            <a:off x="7106396" y="4248000"/>
            <a:ext cx="4075200" cy="1520975"/>
          </a:xfrm>
        </p:spPr>
        <p:txBody>
          <a:bodyPr>
            <a:normAutofit lnSpcReduction="10000"/>
          </a:bodyPr>
          <a:lstStyle/>
          <a:p>
            <a:r>
              <a:rPr lang="en-US" dirty="0">
                <a:solidFill>
                  <a:srgbClr val="FFFFFF">
                    <a:alpha val="90000"/>
                  </a:srgbClr>
                </a:solidFill>
              </a:rPr>
              <a:t>Guided Capstone 1</a:t>
            </a:r>
          </a:p>
          <a:p>
            <a:endParaRPr lang="en-US" dirty="0">
              <a:solidFill>
                <a:srgbClr val="FFFFFF">
                  <a:alpha val="90000"/>
                </a:srgbClr>
              </a:solidFill>
            </a:endParaRPr>
          </a:p>
          <a:p>
            <a:endParaRPr lang="en-US" dirty="0">
              <a:solidFill>
                <a:srgbClr val="FFFFFF">
                  <a:alpha val="90000"/>
                </a:srgbClr>
              </a:solidFill>
            </a:endParaRPr>
          </a:p>
          <a:p>
            <a:r>
              <a:rPr lang="en-US" dirty="0">
                <a:solidFill>
                  <a:srgbClr val="FFFFFF">
                    <a:alpha val="90000"/>
                  </a:srgbClr>
                </a:solidFill>
              </a:rPr>
              <a:t>Muhammad A. Hannan</a:t>
            </a:r>
          </a:p>
        </p:txBody>
      </p:sp>
    </p:spTree>
    <p:extLst>
      <p:ext uri="{BB962C8B-B14F-4D97-AF65-F5344CB8AC3E}">
        <p14:creationId xmlns:p14="http://schemas.microsoft.com/office/powerpoint/2010/main" val="346767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4A071-FDB5-41F9-A82C-6B2233F5CE26}"/>
              </a:ext>
            </a:extLst>
          </p:cNvPr>
          <p:cNvSpPr>
            <a:spLocks noGrp="1"/>
          </p:cNvSpPr>
          <p:nvPr>
            <p:ph type="title"/>
          </p:nvPr>
        </p:nvSpPr>
        <p:spPr>
          <a:xfrm>
            <a:off x="1046019" y="942108"/>
            <a:ext cx="3256550" cy="4969113"/>
          </a:xfrm>
        </p:spPr>
        <p:txBody>
          <a:bodyPr anchor="ctr">
            <a:normAutofit/>
          </a:bodyPr>
          <a:lstStyle/>
          <a:p>
            <a:r>
              <a:rPr lang="en-US" dirty="0">
                <a:solidFill>
                  <a:schemeClr val="tx2">
                    <a:lumMod val="75000"/>
                  </a:schemeClr>
                </a:solidFill>
              </a:rPr>
              <a:t>Problem Statement &amp; Backstory	</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7BE24D87-F15B-4837-B9CE-98559D184EC7}"/>
              </a:ext>
            </a:extLst>
          </p:cNvPr>
          <p:cNvSpPr>
            <a:spLocks noGrp="1"/>
          </p:cNvSpPr>
          <p:nvPr>
            <p:ph idx="1"/>
          </p:nvPr>
        </p:nvSpPr>
        <p:spPr>
          <a:xfrm>
            <a:off x="5049062" y="942108"/>
            <a:ext cx="6455549" cy="4969114"/>
          </a:xfrm>
        </p:spPr>
        <p:txBody>
          <a:bodyPr anchor="ctr">
            <a:normAutofit/>
          </a:bodyPr>
          <a:lstStyle/>
          <a:p>
            <a:r>
              <a:rPr lang="en-US" b="1" i="0" u="none" strike="noStrike" cap="none" dirty="0">
                <a:solidFill>
                  <a:schemeClr val="tx2">
                    <a:lumMod val="75000"/>
                  </a:schemeClr>
                </a:solidFill>
                <a:latin typeface="Arial"/>
                <a:ea typeface="Arial"/>
                <a:cs typeface="Arial"/>
                <a:sym typeface="Arial"/>
              </a:rPr>
              <a:t>How can Big Mountain Resort maintain their profit margin of 10% or more for next year, by adjusting their ticket prices, operational costs, because of the additional added chair, that increased their operational cost by $1.54M?</a:t>
            </a:r>
          </a:p>
          <a:p>
            <a:r>
              <a:rPr lang="en-US" dirty="0">
                <a:solidFill>
                  <a:schemeClr val="tx2">
                    <a:lumMod val="75000"/>
                  </a:schemeClr>
                </a:solidFill>
              </a:rPr>
              <a:t>Big Mountain Resort offers spectacular views of Glacier National Park and Flathead National Forest, with access to 105 trails. Every year about 350,000 people ski or snowboard at Big Mountain. This mountain can accommodate skiers and riders of all levels and abilities. The Business has expressed its desire to generate more revenue by raising ticket prices, or cutting down on operational cost, but does not know what and how much to raise/cut prices/operational cost. </a:t>
            </a:r>
          </a:p>
        </p:txBody>
      </p:sp>
    </p:spTree>
    <p:extLst>
      <p:ext uri="{BB962C8B-B14F-4D97-AF65-F5344CB8AC3E}">
        <p14:creationId xmlns:p14="http://schemas.microsoft.com/office/powerpoint/2010/main" val="410531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E177-37F9-4C61-877C-2C491AB9F87E}"/>
              </a:ext>
            </a:extLst>
          </p:cNvPr>
          <p:cNvSpPr>
            <a:spLocks noGrp="1"/>
          </p:cNvSpPr>
          <p:nvPr>
            <p:ph type="title"/>
          </p:nvPr>
        </p:nvSpPr>
        <p:spPr>
          <a:xfrm>
            <a:off x="1687669" y="624110"/>
            <a:ext cx="4137059" cy="1280890"/>
          </a:xfrm>
        </p:spPr>
        <p:txBody>
          <a:bodyPr>
            <a:normAutofit/>
          </a:bodyPr>
          <a:lstStyle/>
          <a:p>
            <a:r>
              <a:rPr lang="en-US" sz="3200" dirty="0"/>
              <a:t>Resources 	</a:t>
            </a:r>
          </a:p>
        </p:txBody>
      </p:sp>
      <p:sp>
        <p:nvSpPr>
          <p:cNvPr id="11" name="Content Placeholder 10">
            <a:extLst>
              <a:ext uri="{FF2B5EF4-FFF2-40B4-BE49-F238E27FC236}">
                <a16:creationId xmlns:a16="http://schemas.microsoft.com/office/drawing/2014/main" id="{4442E747-2B4B-4715-83D8-FFE731113281}"/>
              </a:ext>
            </a:extLst>
          </p:cNvPr>
          <p:cNvSpPr>
            <a:spLocks noGrp="1"/>
          </p:cNvSpPr>
          <p:nvPr>
            <p:ph idx="1"/>
          </p:nvPr>
        </p:nvSpPr>
        <p:spPr>
          <a:xfrm>
            <a:off x="1683956" y="2133600"/>
            <a:ext cx="4140772" cy="3777622"/>
          </a:xfrm>
        </p:spPr>
        <p:txBody>
          <a:bodyPr>
            <a:normAutofit/>
          </a:bodyPr>
          <a:lstStyle/>
          <a:p>
            <a:r>
              <a:rPr lang="en-US" sz="1600" b="0" i="0" dirty="0">
                <a:solidFill>
                  <a:srgbClr val="000000"/>
                </a:solidFill>
                <a:effectLst/>
                <a:latin typeface="Helvetica Neue"/>
              </a:rPr>
              <a:t>Big Mountain is very high up the league table of snow making area.</a:t>
            </a:r>
          </a:p>
          <a:p>
            <a:r>
              <a:rPr lang="en-US" sz="1600" dirty="0">
                <a:solidFill>
                  <a:srgbClr val="000000"/>
                </a:solidFill>
                <a:latin typeface="Helvetica Neue"/>
              </a:rPr>
              <a:t>By adding </a:t>
            </a:r>
          </a:p>
          <a:p>
            <a:pPr lvl="1"/>
            <a:r>
              <a:rPr lang="en-US" sz="1400" dirty="0">
                <a:solidFill>
                  <a:srgbClr val="000000"/>
                </a:solidFill>
                <a:latin typeface="Helvetica Neue"/>
              </a:rPr>
              <a:t>one run, </a:t>
            </a:r>
          </a:p>
          <a:p>
            <a:pPr lvl="1"/>
            <a:r>
              <a:rPr lang="en-US" sz="1200" dirty="0">
                <a:solidFill>
                  <a:srgbClr val="000000"/>
                </a:solidFill>
                <a:latin typeface="Helvetica Neue"/>
              </a:rPr>
              <a:t>one more chair </a:t>
            </a:r>
          </a:p>
          <a:p>
            <a:pPr lvl="1"/>
            <a:r>
              <a:rPr lang="en-US" sz="1200" dirty="0">
                <a:solidFill>
                  <a:srgbClr val="000000"/>
                </a:solidFill>
                <a:latin typeface="Helvetica Neue"/>
              </a:rPr>
              <a:t>increasing the vertical drop by 150 ft, </a:t>
            </a:r>
          </a:p>
          <a:p>
            <a:pPr marL="457200" lvl="1" indent="0">
              <a:buNone/>
            </a:pPr>
            <a:r>
              <a:rPr lang="en-US" sz="1200" dirty="0">
                <a:solidFill>
                  <a:srgbClr val="000000"/>
                </a:solidFill>
                <a:latin typeface="Helvetica Neue"/>
              </a:rPr>
              <a:t>would give us an incentive to raise prices, average around $8.46 more to the price we currently charge. Over the season, we can expect an increase of $14,811,594 to our revenue.  </a:t>
            </a:r>
            <a:endParaRPr lang="en-US" sz="1200" dirty="0">
              <a:solidFill>
                <a:schemeClr val="tx1"/>
              </a:solidFill>
            </a:endParaRPr>
          </a:p>
        </p:txBody>
      </p:sp>
      <p:pic>
        <p:nvPicPr>
          <p:cNvPr id="7" name="Picture 6" descr="Chart, histogram&#10;&#10;Description automatically generated">
            <a:extLst>
              <a:ext uri="{FF2B5EF4-FFF2-40B4-BE49-F238E27FC236}">
                <a16:creationId xmlns:a16="http://schemas.microsoft.com/office/drawing/2014/main" id="{6DF5D860-680A-4D8C-9A52-81977C1A2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247" y="645106"/>
            <a:ext cx="4906965" cy="2698831"/>
          </a:xfrm>
          <a:prstGeom prst="rect">
            <a:avLst/>
          </a:prstGeom>
        </p:spPr>
      </p:pic>
      <p:pic>
        <p:nvPicPr>
          <p:cNvPr id="5" name="Content Placeholder 4" descr="Chart, histogram&#10;&#10;Description automatically generated">
            <a:extLst>
              <a:ext uri="{FF2B5EF4-FFF2-40B4-BE49-F238E27FC236}">
                <a16:creationId xmlns:a16="http://schemas.microsoft.com/office/drawing/2014/main" id="{7FD3FE1F-E0E4-4DC3-814A-84C992BD2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286" y="3508529"/>
            <a:ext cx="4335134" cy="2384324"/>
          </a:xfrm>
          <a:prstGeom prst="rect">
            <a:avLst/>
          </a:prstGeom>
        </p:spPr>
      </p:pic>
    </p:spTree>
    <p:extLst>
      <p:ext uri="{BB962C8B-B14F-4D97-AF65-F5344CB8AC3E}">
        <p14:creationId xmlns:p14="http://schemas.microsoft.com/office/powerpoint/2010/main" val="269092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2448-6B53-4825-B35B-6386BF4C6665}"/>
              </a:ext>
            </a:extLst>
          </p:cNvPr>
          <p:cNvSpPr>
            <a:spLocks noGrp="1"/>
          </p:cNvSpPr>
          <p:nvPr>
            <p:ph type="title"/>
          </p:nvPr>
        </p:nvSpPr>
        <p:spPr>
          <a:xfrm>
            <a:off x="1687669" y="624110"/>
            <a:ext cx="4137059" cy="1280890"/>
          </a:xfrm>
        </p:spPr>
        <p:txBody>
          <a:bodyPr>
            <a:normAutofit/>
          </a:bodyPr>
          <a:lstStyle/>
          <a:p>
            <a:r>
              <a:rPr lang="en-US" sz="3200" dirty="0"/>
              <a:t>Resources</a:t>
            </a:r>
          </a:p>
        </p:txBody>
      </p:sp>
      <p:sp>
        <p:nvSpPr>
          <p:cNvPr id="11" name="Content Placeholder 10">
            <a:extLst>
              <a:ext uri="{FF2B5EF4-FFF2-40B4-BE49-F238E27FC236}">
                <a16:creationId xmlns:a16="http://schemas.microsoft.com/office/drawing/2014/main" id="{19AEE78D-44B2-4CEE-B951-024A7A2CF1AF}"/>
              </a:ext>
            </a:extLst>
          </p:cNvPr>
          <p:cNvSpPr>
            <a:spLocks noGrp="1"/>
          </p:cNvSpPr>
          <p:nvPr>
            <p:ph idx="1"/>
          </p:nvPr>
        </p:nvSpPr>
        <p:spPr>
          <a:xfrm>
            <a:off x="1683956" y="2133600"/>
            <a:ext cx="4140772" cy="3777622"/>
          </a:xfrm>
        </p:spPr>
        <p:txBody>
          <a:bodyPr>
            <a:normAutofit/>
          </a:bodyPr>
          <a:lstStyle/>
          <a:p>
            <a:r>
              <a:rPr lang="en-US" sz="1600" b="0" i="0" dirty="0">
                <a:solidFill>
                  <a:srgbClr val="000000"/>
                </a:solidFill>
                <a:effectLst/>
                <a:latin typeface="Helvetica Neue"/>
              </a:rPr>
              <a:t>Big Mountain has one of the longest runs. Although it is just over half the length of the longest, the longer ones are rare.</a:t>
            </a:r>
            <a:endParaRPr lang="en-US" sz="1600" dirty="0">
              <a:solidFill>
                <a:srgbClr val="000000"/>
              </a:solidFill>
              <a:latin typeface="Helvetica Neue"/>
            </a:endParaRPr>
          </a:p>
          <a:p>
            <a:r>
              <a:rPr lang="en-US" sz="1600" b="0" i="0" dirty="0">
                <a:solidFill>
                  <a:srgbClr val="000000"/>
                </a:solidFill>
                <a:effectLst/>
                <a:latin typeface="Helvetica Neue"/>
              </a:rPr>
              <a:t>Big Mountain compares well for the number of runs. There are some resorts with more, but not many.</a:t>
            </a:r>
          </a:p>
          <a:p>
            <a:r>
              <a:rPr lang="en-US" sz="1600" dirty="0">
                <a:solidFill>
                  <a:schemeClr val="tx1"/>
                </a:solidFill>
              </a:rPr>
              <a:t>This also gives us an incentive to reduce the number of runs, which will result in reduction of our operational cost. </a:t>
            </a:r>
          </a:p>
        </p:txBody>
      </p:sp>
      <p:pic>
        <p:nvPicPr>
          <p:cNvPr id="5" name="Content Placeholder 4" descr="Chart, histogram&#10;&#10;Description automatically generated">
            <a:extLst>
              <a:ext uri="{FF2B5EF4-FFF2-40B4-BE49-F238E27FC236}">
                <a16:creationId xmlns:a16="http://schemas.microsoft.com/office/drawing/2014/main" id="{7D82F135-87D3-4439-9E49-9FFA985E9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247" y="645106"/>
            <a:ext cx="4906965" cy="2698831"/>
          </a:xfrm>
          <a:prstGeom prst="rect">
            <a:avLst/>
          </a:prstGeom>
        </p:spPr>
      </p:pic>
      <p:pic>
        <p:nvPicPr>
          <p:cNvPr id="7" name="Picture 6" descr="Chart, histogram&#10;&#10;Description automatically generated">
            <a:extLst>
              <a:ext uri="{FF2B5EF4-FFF2-40B4-BE49-F238E27FC236}">
                <a16:creationId xmlns:a16="http://schemas.microsoft.com/office/drawing/2014/main" id="{CDD6004A-8D9D-47C0-AE5A-2A13BD36E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400" y="3508529"/>
            <a:ext cx="4374906" cy="2384324"/>
          </a:xfrm>
          <a:prstGeom prst="rect">
            <a:avLst/>
          </a:prstGeom>
        </p:spPr>
      </p:pic>
    </p:spTree>
    <p:extLst>
      <p:ext uri="{BB962C8B-B14F-4D97-AF65-F5344CB8AC3E}">
        <p14:creationId xmlns:p14="http://schemas.microsoft.com/office/powerpoint/2010/main" val="3621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4FDA3-0AD4-495E-8595-235F392476BA}"/>
              </a:ext>
            </a:extLst>
          </p:cNvPr>
          <p:cNvSpPr>
            <a:spLocks noGrp="1"/>
          </p:cNvSpPr>
          <p:nvPr>
            <p:ph type="title"/>
          </p:nvPr>
        </p:nvSpPr>
        <p:spPr>
          <a:xfrm>
            <a:off x="1687669" y="624110"/>
            <a:ext cx="4137059" cy="1280890"/>
          </a:xfrm>
        </p:spPr>
        <p:txBody>
          <a:bodyPr>
            <a:normAutofit/>
          </a:bodyPr>
          <a:lstStyle/>
          <a:p>
            <a:r>
              <a:rPr lang="en-US" sz="3200"/>
              <a:t>Resources</a:t>
            </a:r>
          </a:p>
        </p:txBody>
      </p:sp>
      <p:sp>
        <p:nvSpPr>
          <p:cNvPr id="11" name="Content Placeholder 10">
            <a:extLst>
              <a:ext uri="{FF2B5EF4-FFF2-40B4-BE49-F238E27FC236}">
                <a16:creationId xmlns:a16="http://schemas.microsoft.com/office/drawing/2014/main" id="{CE21FC1C-7E53-4799-8C09-847F405A9D94}"/>
              </a:ext>
            </a:extLst>
          </p:cNvPr>
          <p:cNvSpPr>
            <a:spLocks noGrp="1"/>
          </p:cNvSpPr>
          <p:nvPr>
            <p:ph idx="1"/>
          </p:nvPr>
        </p:nvSpPr>
        <p:spPr>
          <a:xfrm>
            <a:off x="1683956" y="2133600"/>
            <a:ext cx="4140772" cy="3777622"/>
          </a:xfrm>
        </p:spPr>
        <p:txBody>
          <a:bodyPr>
            <a:normAutofit/>
          </a:bodyPr>
          <a:lstStyle/>
          <a:p>
            <a:r>
              <a:rPr lang="en-US" sz="1600" b="0" i="0" dirty="0">
                <a:solidFill>
                  <a:srgbClr val="000000"/>
                </a:solidFill>
                <a:effectLst/>
                <a:latin typeface="Helvetica Neue"/>
              </a:rPr>
              <a:t>Most resorts have no fast quads. Big Mountain has 3, which puts it high up that league table. There are some values much higher, but they are rare.</a:t>
            </a:r>
            <a:endParaRPr lang="en-US" sz="1600" b="0" i="0" dirty="0">
              <a:solidFill>
                <a:schemeClr val="tx1"/>
              </a:solidFill>
              <a:effectLst/>
              <a:latin typeface="Helvetica Neue"/>
            </a:endParaRPr>
          </a:p>
          <a:p>
            <a:r>
              <a:rPr lang="en-US" sz="1600" b="0" i="0" dirty="0">
                <a:solidFill>
                  <a:schemeClr val="tx1"/>
                </a:solidFill>
                <a:effectLst/>
                <a:latin typeface="Helvetica Neue"/>
              </a:rPr>
              <a:t>Big Mountain is amongst the resorts with the largest amount of skiable terrain.</a:t>
            </a:r>
            <a:endParaRPr lang="en-US" sz="1600" dirty="0">
              <a:solidFill>
                <a:schemeClr val="tx1"/>
              </a:solidFill>
            </a:endParaRPr>
          </a:p>
        </p:txBody>
      </p:sp>
      <p:pic>
        <p:nvPicPr>
          <p:cNvPr id="9" name="Picture 8" descr="A picture containing histogram&#10;&#10;Description automatically generated">
            <a:extLst>
              <a:ext uri="{FF2B5EF4-FFF2-40B4-BE49-F238E27FC236}">
                <a16:creationId xmlns:a16="http://schemas.microsoft.com/office/drawing/2014/main" id="{D139908F-8BAD-4950-9BFC-EF9DBCD27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738" y="645106"/>
            <a:ext cx="4951983" cy="2698831"/>
          </a:xfrm>
          <a:prstGeom prst="rect">
            <a:avLst/>
          </a:prstGeom>
        </p:spPr>
      </p:pic>
      <p:pic>
        <p:nvPicPr>
          <p:cNvPr id="5" name="Content Placeholder 4" descr="A picture containing shape&#10;&#10;Description automatically generated">
            <a:extLst>
              <a:ext uri="{FF2B5EF4-FFF2-40B4-BE49-F238E27FC236}">
                <a16:creationId xmlns:a16="http://schemas.microsoft.com/office/drawing/2014/main" id="{5D6BF903-08AF-49C2-92E5-D3E2EFCD1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400" y="3508529"/>
            <a:ext cx="4374906" cy="2384324"/>
          </a:xfrm>
          <a:prstGeom prst="rect">
            <a:avLst/>
          </a:prstGeom>
        </p:spPr>
      </p:pic>
    </p:spTree>
    <p:extLst>
      <p:ext uri="{BB962C8B-B14F-4D97-AF65-F5344CB8AC3E}">
        <p14:creationId xmlns:p14="http://schemas.microsoft.com/office/powerpoint/2010/main" val="3587127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A3CF-772A-419F-8AC5-B367D50B6BA1}"/>
              </a:ext>
            </a:extLst>
          </p:cNvPr>
          <p:cNvSpPr>
            <a:spLocks noGrp="1"/>
          </p:cNvSpPr>
          <p:nvPr>
            <p:ph type="title"/>
          </p:nvPr>
        </p:nvSpPr>
        <p:spPr>
          <a:xfrm>
            <a:off x="1687669" y="624110"/>
            <a:ext cx="4137059" cy="1280890"/>
          </a:xfrm>
        </p:spPr>
        <p:txBody>
          <a:bodyPr>
            <a:normAutofit/>
          </a:bodyPr>
          <a:lstStyle/>
          <a:p>
            <a:r>
              <a:rPr lang="en-US" sz="3200" dirty="0"/>
              <a:t>Resources	</a:t>
            </a:r>
          </a:p>
        </p:txBody>
      </p:sp>
      <p:sp>
        <p:nvSpPr>
          <p:cNvPr id="11" name="Content Placeholder 10">
            <a:extLst>
              <a:ext uri="{FF2B5EF4-FFF2-40B4-BE49-F238E27FC236}">
                <a16:creationId xmlns:a16="http://schemas.microsoft.com/office/drawing/2014/main" id="{AA1E8524-102E-4F0C-95A3-8C6FFE86334F}"/>
              </a:ext>
            </a:extLst>
          </p:cNvPr>
          <p:cNvSpPr>
            <a:spLocks noGrp="1"/>
          </p:cNvSpPr>
          <p:nvPr>
            <p:ph idx="1"/>
          </p:nvPr>
        </p:nvSpPr>
        <p:spPr>
          <a:xfrm>
            <a:off x="1683956" y="2133600"/>
            <a:ext cx="4140772" cy="3777622"/>
          </a:xfrm>
        </p:spPr>
        <p:txBody>
          <a:bodyPr>
            <a:normAutofit/>
          </a:bodyPr>
          <a:lstStyle/>
          <a:p>
            <a:pPr>
              <a:lnSpc>
                <a:spcPct val="90000"/>
              </a:lnSpc>
            </a:pPr>
            <a:r>
              <a:rPr lang="en-US" sz="1400" b="0" i="0">
                <a:solidFill>
                  <a:schemeClr val="tx1"/>
                </a:solidFill>
                <a:effectLst/>
                <a:latin typeface="Helvetica Neue"/>
              </a:rPr>
              <a:t>Big Mountain is very high up the league table of snow making area.</a:t>
            </a:r>
          </a:p>
          <a:p>
            <a:pPr>
              <a:lnSpc>
                <a:spcPct val="90000"/>
              </a:lnSpc>
            </a:pPr>
            <a:r>
              <a:rPr lang="en-US" sz="1400" b="0" i="0">
                <a:solidFill>
                  <a:schemeClr val="tx1"/>
                </a:solidFill>
                <a:effectLst/>
                <a:latin typeface="Helvetica Neue"/>
              </a:rPr>
              <a:t>Big Mountain has amongst the highest number of total chairs, resorts with more appear to be outliers.</a:t>
            </a:r>
          </a:p>
          <a:p>
            <a:pPr>
              <a:lnSpc>
                <a:spcPct val="90000"/>
              </a:lnSpc>
            </a:pPr>
            <a:r>
              <a:rPr lang="en-US" sz="1400">
                <a:solidFill>
                  <a:schemeClr val="tx1"/>
                </a:solidFill>
                <a:latin typeface="Helvetica Neue"/>
              </a:rPr>
              <a:t>Our model also indicated that if we added:</a:t>
            </a:r>
          </a:p>
          <a:p>
            <a:pPr lvl="1">
              <a:lnSpc>
                <a:spcPct val="90000"/>
              </a:lnSpc>
            </a:pPr>
            <a:r>
              <a:rPr lang="en-US" sz="1400">
                <a:solidFill>
                  <a:schemeClr val="tx1"/>
                </a:solidFill>
                <a:latin typeface="Helvetica Neue"/>
              </a:rPr>
              <a:t>2 acres of snow </a:t>
            </a:r>
          </a:p>
          <a:p>
            <a:pPr lvl="1">
              <a:lnSpc>
                <a:spcPct val="90000"/>
              </a:lnSpc>
            </a:pPr>
            <a:r>
              <a:rPr lang="en-US" sz="1400">
                <a:solidFill>
                  <a:schemeClr val="tx1"/>
                </a:solidFill>
                <a:latin typeface="Helvetica Neue"/>
              </a:rPr>
              <a:t>Increased our drop by 150 ft</a:t>
            </a:r>
          </a:p>
          <a:p>
            <a:pPr lvl="1">
              <a:lnSpc>
                <a:spcPct val="90000"/>
              </a:lnSpc>
            </a:pPr>
            <a:r>
              <a:rPr lang="en-US" sz="1400">
                <a:solidFill>
                  <a:schemeClr val="tx1"/>
                </a:solidFill>
                <a:latin typeface="Helvetica Neue"/>
              </a:rPr>
              <a:t>One chair</a:t>
            </a:r>
          </a:p>
          <a:p>
            <a:pPr lvl="1">
              <a:lnSpc>
                <a:spcPct val="90000"/>
              </a:lnSpc>
            </a:pPr>
            <a:r>
              <a:rPr lang="en-US" sz="1400">
                <a:solidFill>
                  <a:schemeClr val="tx1"/>
                </a:solidFill>
                <a:latin typeface="Helvetica Neue"/>
              </a:rPr>
              <a:t>One run</a:t>
            </a:r>
          </a:p>
          <a:p>
            <a:pPr marL="457200" lvl="1" indent="0">
              <a:lnSpc>
                <a:spcPct val="90000"/>
              </a:lnSpc>
              <a:buNone/>
            </a:pPr>
            <a:r>
              <a:rPr lang="en-US" sz="1400" dirty="0">
                <a:solidFill>
                  <a:schemeClr val="tx1"/>
                </a:solidFill>
                <a:latin typeface="Helvetica Neue"/>
              </a:rPr>
              <a:t>We can increase our prices by $9.75, which over the season will accumulate to around $17,068,841 of additional revenue. </a:t>
            </a:r>
            <a:endParaRPr lang="en-US" sz="1400">
              <a:solidFill>
                <a:schemeClr val="tx1"/>
              </a:solidFill>
              <a:latin typeface="Helvetica Neue"/>
            </a:endParaRPr>
          </a:p>
        </p:txBody>
      </p:sp>
      <p:pic>
        <p:nvPicPr>
          <p:cNvPr id="5" name="Content Placeholder 4" descr="Chart, histogram&#10;&#10;Description automatically generated">
            <a:extLst>
              <a:ext uri="{FF2B5EF4-FFF2-40B4-BE49-F238E27FC236}">
                <a16:creationId xmlns:a16="http://schemas.microsoft.com/office/drawing/2014/main" id="{0BDCC9CA-2F77-42AA-BADF-8D54DA3E6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247" y="645106"/>
            <a:ext cx="4906965" cy="2698831"/>
          </a:xfrm>
          <a:prstGeom prst="rect">
            <a:avLst/>
          </a:prstGeom>
        </p:spPr>
      </p:pic>
      <p:pic>
        <p:nvPicPr>
          <p:cNvPr id="9" name="Picture 8" descr="Chart, histogram&#10;&#10;Description automatically generated">
            <a:extLst>
              <a:ext uri="{FF2B5EF4-FFF2-40B4-BE49-F238E27FC236}">
                <a16:creationId xmlns:a16="http://schemas.microsoft.com/office/drawing/2014/main" id="{EA90F122-5470-46E1-B080-F653DCF34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286" y="3508529"/>
            <a:ext cx="4335134" cy="2384324"/>
          </a:xfrm>
          <a:prstGeom prst="rect">
            <a:avLst/>
          </a:prstGeom>
        </p:spPr>
      </p:pic>
    </p:spTree>
    <p:extLst>
      <p:ext uri="{BB962C8B-B14F-4D97-AF65-F5344CB8AC3E}">
        <p14:creationId xmlns:p14="http://schemas.microsoft.com/office/powerpoint/2010/main" val="1931306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8543-2357-41E8-866F-C7551843BB6C}"/>
              </a:ext>
            </a:extLst>
          </p:cNvPr>
          <p:cNvSpPr>
            <a:spLocks noGrp="1"/>
          </p:cNvSpPr>
          <p:nvPr>
            <p:ph type="title"/>
          </p:nvPr>
        </p:nvSpPr>
        <p:spPr>
          <a:xfrm>
            <a:off x="1687669" y="624110"/>
            <a:ext cx="4137059" cy="1280890"/>
          </a:xfrm>
        </p:spPr>
        <p:txBody>
          <a:bodyPr>
            <a:normAutofit/>
          </a:bodyPr>
          <a:lstStyle/>
          <a:p>
            <a:r>
              <a:rPr lang="en-US" sz="3200"/>
              <a:t>Resources	</a:t>
            </a:r>
          </a:p>
        </p:txBody>
      </p:sp>
      <p:sp>
        <p:nvSpPr>
          <p:cNvPr id="11" name="Content Placeholder 10">
            <a:extLst>
              <a:ext uri="{FF2B5EF4-FFF2-40B4-BE49-F238E27FC236}">
                <a16:creationId xmlns:a16="http://schemas.microsoft.com/office/drawing/2014/main" id="{8D86AE85-B20F-453C-9AA0-968FC2B47B31}"/>
              </a:ext>
            </a:extLst>
          </p:cNvPr>
          <p:cNvSpPr>
            <a:spLocks noGrp="1"/>
          </p:cNvSpPr>
          <p:nvPr>
            <p:ph idx="1"/>
          </p:nvPr>
        </p:nvSpPr>
        <p:spPr>
          <a:xfrm>
            <a:off x="1683956" y="2133600"/>
            <a:ext cx="4140772" cy="3777622"/>
          </a:xfrm>
        </p:spPr>
        <p:txBody>
          <a:bodyPr>
            <a:normAutofit fontScale="92500" lnSpcReduction="10000"/>
          </a:bodyPr>
          <a:lstStyle/>
          <a:p>
            <a:r>
              <a:rPr lang="en-US" sz="1600" b="0" i="0" dirty="0">
                <a:solidFill>
                  <a:srgbClr val="000000"/>
                </a:solidFill>
                <a:effectLst/>
                <a:latin typeface="Helvetica Neue"/>
              </a:rPr>
              <a:t>Big Mountain compares well for the number of runs. There are some resorts with more, but not many.</a:t>
            </a:r>
          </a:p>
          <a:p>
            <a:r>
              <a:rPr lang="en-US" sz="1600" dirty="0">
                <a:solidFill>
                  <a:srgbClr val="000000"/>
                </a:solidFill>
                <a:latin typeface="Helvetica Neue"/>
              </a:rPr>
              <a:t>Our model suggested that </a:t>
            </a:r>
            <a:r>
              <a:rPr lang="en-US" sz="1600" b="0" i="0" dirty="0">
                <a:solidFill>
                  <a:srgbClr val="000000"/>
                </a:solidFill>
                <a:effectLst/>
                <a:latin typeface="Helvetica Neue"/>
              </a:rPr>
              <a:t>closing one run makes no difference. Closing 2 and 3 successively reduces support for ticket price and so revenue. If Big Mountain closes down 3 runs, it seems they may as well close down 4 or 5 as there's no further loss in ticket price. Increasing the closures down to 6 or more leads to a large drop.</a:t>
            </a:r>
          </a:p>
          <a:p>
            <a:r>
              <a:rPr lang="en-US" sz="1600" dirty="0">
                <a:solidFill>
                  <a:srgbClr val="000000"/>
                </a:solidFill>
                <a:latin typeface="Helvetica Neue"/>
              </a:rPr>
              <a:t>We will lose around $1.25M in revenue by closing 5 runs, however we will save from the reduction in the operational cost that comes with the runs. </a:t>
            </a:r>
            <a:endParaRPr lang="en-US" sz="1600" dirty="0">
              <a:solidFill>
                <a:schemeClr val="tx1"/>
              </a:solidFill>
            </a:endParaRPr>
          </a:p>
        </p:txBody>
      </p:sp>
      <p:pic>
        <p:nvPicPr>
          <p:cNvPr id="5" name="Content Placeholder 4" descr="Chart, histogram&#10;&#10;Description automatically generated">
            <a:extLst>
              <a:ext uri="{FF2B5EF4-FFF2-40B4-BE49-F238E27FC236}">
                <a16:creationId xmlns:a16="http://schemas.microsoft.com/office/drawing/2014/main" id="{5F4ACBE0-D0DC-4DDE-9670-5FB124E92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738" y="645106"/>
            <a:ext cx="4951983" cy="2698831"/>
          </a:xfrm>
          <a:prstGeom prst="rect">
            <a:avLst/>
          </a:prstGeom>
        </p:spPr>
      </p:pic>
      <p:pic>
        <p:nvPicPr>
          <p:cNvPr id="7" name="Picture 6" descr="Chart, line chart&#10;&#10;Description automatically generated">
            <a:extLst>
              <a:ext uri="{FF2B5EF4-FFF2-40B4-BE49-F238E27FC236}">
                <a16:creationId xmlns:a16="http://schemas.microsoft.com/office/drawing/2014/main" id="{1C84051C-93A0-4EE6-8981-EDFD9CF4F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051" y="3508529"/>
            <a:ext cx="4477604" cy="2384324"/>
          </a:xfrm>
          <a:prstGeom prst="rect">
            <a:avLst/>
          </a:prstGeom>
        </p:spPr>
      </p:pic>
    </p:spTree>
    <p:extLst>
      <p:ext uri="{BB962C8B-B14F-4D97-AF65-F5344CB8AC3E}">
        <p14:creationId xmlns:p14="http://schemas.microsoft.com/office/powerpoint/2010/main" val="1705125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E784B-CA32-4226-AD85-0583707D7D07}"/>
              </a:ext>
            </a:extLst>
          </p:cNvPr>
          <p:cNvSpPr>
            <a:spLocks noGrp="1"/>
          </p:cNvSpPr>
          <p:nvPr>
            <p:ph type="title"/>
          </p:nvPr>
        </p:nvSpPr>
        <p:spPr/>
        <p:txBody>
          <a:bodyPr/>
          <a:lstStyle/>
          <a:p>
            <a:r>
              <a:rPr lang="en-US" dirty="0"/>
              <a:t>Missing Data	</a:t>
            </a:r>
            <a:br>
              <a:rPr lang="en-US" dirty="0"/>
            </a:br>
            <a:endParaRPr lang="en-US" dirty="0"/>
          </a:p>
        </p:txBody>
      </p:sp>
      <p:sp>
        <p:nvSpPr>
          <p:cNvPr id="3" name="Content Placeholder 2">
            <a:extLst>
              <a:ext uri="{FF2B5EF4-FFF2-40B4-BE49-F238E27FC236}">
                <a16:creationId xmlns:a16="http://schemas.microsoft.com/office/drawing/2014/main" id="{F0660886-3CB8-4F04-915A-9BC92EC12FDD}"/>
              </a:ext>
            </a:extLst>
          </p:cNvPr>
          <p:cNvSpPr>
            <a:spLocks noGrp="1"/>
          </p:cNvSpPr>
          <p:nvPr>
            <p:ph idx="1"/>
          </p:nvPr>
        </p:nvSpPr>
        <p:spPr/>
        <p:txBody>
          <a:bodyPr/>
          <a:lstStyle/>
          <a:p>
            <a:r>
              <a:rPr lang="en-US" dirty="0"/>
              <a:t>Our prices model is based on Weekend prices only, due to having about 16% of data missing in the Weekday prices column, it made it hard for us to use that in our model. </a:t>
            </a:r>
          </a:p>
          <a:p>
            <a:r>
              <a:rPr lang="en-US" dirty="0"/>
              <a:t>We still do not know the total operational cost, which covers some essential features such as cost for runs, snow making area, etc. Since those were the essential features in our model, it would be great to have them. </a:t>
            </a:r>
          </a:p>
          <a:p>
            <a:r>
              <a:rPr lang="en-US" dirty="0"/>
              <a:t>We also only used Weekend prices in our model to explain the picture to us, incorporating Weekday prices can prove vital to better our model. </a:t>
            </a:r>
          </a:p>
        </p:txBody>
      </p:sp>
    </p:spTree>
    <p:extLst>
      <p:ext uri="{BB962C8B-B14F-4D97-AF65-F5344CB8AC3E}">
        <p14:creationId xmlns:p14="http://schemas.microsoft.com/office/powerpoint/2010/main" val="4155525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7E99-6450-4309-A859-156464A3E5F2}"/>
              </a:ext>
            </a:extLst>
          </p:cNvPr>
          <p:cNvSpPr>
            <a:spLocks noGrp="1"/>
          </p:cNvSpPr>
          <p:nvPr>
            <p:ph type="title"/>
          </p:nvPr>
        </p:nvSpPr>
        <p:spPr/>
        <p:txBody>
          <a:bodyPr/>
          <a:lstStyle/>
          <a:p>
            <a:r>
              <a:rPr lang="en-US" dirty="0"/>
              <a:t>							Conclusion	</a:t>
            </a:r>
          </a:p>
        </p:txBody>
      </p:sp>
      <p:sp>
        <p:nvSpPr>
          <p:cNvPr id="3" name="Content Placeholder 2">
            <a:extLst>
              <a:ext uri="{FF2B5EF4-FFF2-40B4-BE49-F238E27FC236}">
                <a16:creationId xmlns:a16="http://schemas.microsoft.com/office/drawing/2014/main" id="{85E45DFD-90FC-48BB-B301-E47715196DC4}"/>
              </a:ext>
            </a:extLst>
          </p:cNvPr>
          <p:cNvSpPr>
            <a:spLocks noGrp="1"/>
          </p:cNvSpPr>
          <p:nvPr>
            <p:ph idx="1"/>
          </p:nvPr>
        </p:nvSpPr>
        <p:spPr/>
        <p:txBody>
          <a:bodyPr/>
          <a:lstStyle/>
          <a:p>
            <a:r>
              <a:rPr lang="en-US" dirty="0"/>
              <a:t>Our model suggests that the Big Mountain resort needs to have a dynamic pricing strategy, having different prices for weekends and weekdays would really boost up the revenue. </a:t>
            </a:r>
          </a:p>
          <a:p>
            <a:r>
              <a:rPr lang="en-US" dirty="0"/>
              <a:t>Also, our actual prices are short of the modeled price, $13.22 ($94.22 modeled price - $81 actual price) to be exact, therefore we have reason to raise our prices without adding any features. </a:t>
            </a:r>
          </a:p>
          <a:p>
            <a:r>
              <a:rPr lang="en-US" dirty="0"/>
              <a:t>With features, if we add one run, 150 ft vertical drop, one chair, our model suggests that gives us room to raise another $8 to our prices, which generates $14M revenue over the season. </a:t>
            </a:r>
          </a:p>
          <a:p>
            <a:pPr lvl="1"/>
            <a:r>
              <a:rPr lang="en-US" dirty="0"/>
              <a:t>If we add another 2 acres of snow to this scenario, the room extends to $9.75, which over the season accumulates to an additional $17M in revenue. </a:t>
            </a:r>
          </a:p>
        </p:txBody>
      </p:sp>
    </p:spTree>
    <p:extLst>
      <p:ext uri="{BB962C8B-B14F-4D97-AF65-F5344CB8AC3E}">
        <p14:creationId xmlns:p14="http://schemas.microsoft.com/office/powerpoint/2010/main" val="50655405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7367</TotalTime>
  <Words>802</Words>
  <Application>Microsoft Office PowerPoint</Application>
  <PresentationFormat>Widescreen</PresentationFormat>
  <Paragraphs>44</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Century Gothic</vt:lpstr>
      <vt:lpstr>Helvetica Neue</vt:lpstr>
      <vt:lpstr>Wingdings 3</vt:lpstr>
      <vt:lpstr>Wisp</vt:lpstr>
      <vt:lpstr>Big Mountain Resort </vt:lpstr>
      <vt:lpstr>Problem Statement &amp; Backstory </vt:lpstr>
      <vt:lpstr>Resources  </vt:lpstr>
      <vt:lpstr>Resources</vt:lpstr>
      <vt:lpstr>Resources</vt:lpstr>
      <vt:lpstr>Resources </vt:lpstr>
      <vt:lpstr>Resources </vt:lpstr>
      <vt:lpstr>Missing Data  </vt:lpstr>
      <vt:lpstr>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Mountain Resort </dc:title>
  <dc:creator>Muhammad Hannan</dc:creator>
  <cp:lastModifiedBy>Muhammad Hannan</cp:lastModifiedBy>
  <cp:revision>4</cp:revision>
  <dcterms:created xsi:type="dcterms:W3CDTF">2022-02-11T00:21:14Z</dcterms:created>
  <dcterms:modified xsi:type="dcterms:W3CDTF">2022-02-16T23:37:17Z</dcterms:modified>
</cp:coreProperties>
</file>